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29"/>
  </p:notesMasterIdLst>
  <p:sldIdLst>
    <p:sldId id="256" r:id="rId6"/>
    <p:sldId id="257" r:id="rId7"/>
    <p:sldId id="259" r:id="rId8"/>
    <p:sldId id="260" r:id="rId9"/>
    <p:sldId id="262" r:id="rId10"/>
    <p:sldId id="284" r:id="rId11"/>
    <p:sldId id="276" r:id="rId12"/>
    <p:sldId id="275" r:id="rId13"/>
    <p:sldId id="287" r:id="rId14"/>
    <p:sldId id="274" r:id="rId15"/>
    <p:sldId id="282" r:id="rId16"/>
    <p:sldId id="285" r:id="rId17"/>
    <p:sldId id="279" r:id="rId18"/>
    <p:sldId id="280" r:id="rId19"/>
    <p:sldId id="281" r:id="rId20"/>
    <p:sldId id="286" r:id="rId21"/>
    <p:sldId id="263" r:id="rId22"/>
    <p:sldId id="268" r:id="rId23"/>
    <p:sldId id="267" r:id="rId24"/>
    <p:sldId id="288" r:id="rId25"/>
    <p:sldId id="283" r:id="rId26"/>
    <p:sldId id="269" r:id="rId27"/>
    <p:sldId id="28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Reyane Remache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0129D-2CCE-49AE-A2FE-528929849936}" v="487" dt="2021-02-19T11:11:21.697"/>
    <p1510:client id="{10045DF4-696A-FD11-8FEE-DD63EA41AAF2}" v="89" dt="2021-02-19T11:08:37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F9FAE-BE84-4F10-94D3-25AD5EB43CED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00DB6-E24A-4AD4-8E00-2179FFF1C6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47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B699E-3FE4-244D-A688-345355600B5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58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B699E-3FE4-244D-A688-345355600B5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87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B699E-3FE4-244D-A688-345355600B5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4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B699E-3FE4-244D-A688-345355600B5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40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17555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3718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9656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0294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3740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76657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84580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24454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15819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17269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50620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19.02.2021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21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ctr"/>
            <a:r>
              <a:rPr lang="de-DE" sz="2000">
                <a:ea typeface="+mn-lt"/>
                <a:cs typeface="+mn-lt"/>
              </a:rPr>
              <a:t>Keynote - </a:t>
            </a:r>
            <a:r>
              <a:rPr lang="en-US" sz="2000">
                <a:solidFill>
                  <a:srgbClr val="FFFFFF"/>
                </a:solidFill>
                <a:latin typeface="Broken Detroit"/>
                <a:cs typeface="Calibri"/>
              </a:rPr>
              <a:t>Will drive you through the changes!</a:t>
            </a:r>
            <a:endParaRPr lang="en-US" sz="2000">
              <a:latin typeface="Broken Detroit" pitchFamily="2" charset="77"/>
            </a:endParaRPr>
          </a:p>
          <a:p>
            <a:r>
              <a:rPr lang="de-DE" sz="2000">
                <a:ea typeface="+mn-lt"/>
                <a:cs typeface="+mn-lt"/>
              </a:rPr>
              <a:t>T-DIT-700 MSc2020</a:t>
            </a:r>
            <a:endParaRPr lang="fr-FR"/>
          </a:p>
          <a:p>
            <a:br>
              <a:rPr lang="en-US" sz="2000"/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Reyane Remache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Leavitt diamond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chemeClr val="bg1"/>
                </a:solidFill>
              </a:rPr>
            </a:b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Used to analyze the impact of a change in one of the components. </a:t>
            </a:r>
            <a:endParaRPr lang="en-US" sz="180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20518DC6-661E-4085-875F-183C09C8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9" y="2018700"/>
            <a:ext cx="6222520" cy="35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Gantt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Clear representation of project tasks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Effective time management 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Better resource allocation 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4402" y="6330373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1000" err="1">
                <a:solidFill>
                  <a:srgbClr val="FFFFFF"/>
                </a:solidFill>
                <a:latin typeface="Calibri" panose="020F0502020204030204"/>
              </a:rPr>
              <a:t>Reyane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126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069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4119B4-2ECD-4D08-9C3E-DF023AB1099D}"/>
              </a:ext>
            </a:extLst>
          </p:cNvPr>
          <p:cNvSpPr txBox="1"/>
          <p:nvPr/>
        </p:nvSpPr>
        <p:spPr>
          <a:xfrm>
            <a:off x="2183148" y="2773856"/>
            <a:ext cx="783584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8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Phase 2</a:t>
            </a:r>
          </a:p>
          <a:p>
            <a:pPr algn="ctr">
              <a:defRPr/>
            </a:pPr>
            <a:r>
              <a:rPr lang="en-US" sz="4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Communication And Training</a:t>
            </a:r>
            <a:endParaRPr lang="en-US" sz="4000">
              <a:solidFill>
                <a:srgbClr val="FFFFFF"/>
              </a:solidFill>
              <a:latin typeface="Broken Detroit" pitchFamily="2" charset="77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9FFA2-D2AE-419D-B91B-D8835A4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12</a:t>
            </a:fld>
            <a:endParaRPr lang="en-US"/>
          </a:p>
        </p:txBody>
      </p:sp>
      <p:sp>
        <p:nvSpPr>
          <p:cNvPr id="6" name="Octogone 5">
            <a:extLst>
              <a:ext uri="{FF2B5EF4-FFF2-40B4-BE49-F238E27FC236}">
                <a16:creationId xmlns:a16="http://schemas.microsoft.com/office/drawing/2014/main" id="{A45C188D-D43D-4953-BBA5-29909D7CDF35}"/>
              </a:ext>
            </a:extLst>
          </p:cNvPr>
          <p:cNvSpPr/>
          <p:nvPr/>
        </p:nvSpPr>
        <p:spPr>
          <a:xfrm>
            <a:off x="11920868" y="6604590"/>
            <a:ext cx="159487" cy="150627"/>
          </a:xfrm>
          <a:prstGeom prst="oc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3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 management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Communication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To circulate the right information at the right time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To facilitate management, and decision making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To include all employees in the change by answering their questions and listening to their recommendation as expert in their profession. 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030" name="Picture 6" descr="Comment établir une bonne communication 360 ? - ADEL 42">
            <a:extLst>
              <a:ext uri="{FF2B5EF4-FFF2-40B4-BE49-F238E27FC236}">
                <a16:creationId xmlns:a16="http://schemas.microsoft.com/office/drawing/2014/main" id="{E57D6C81-CEB2-2F44-95E5-331A828E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1" r="1747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en-US" sz="900" err="1">
                <a:solidFill>
                  <a:srgbClr val="FFFFFF"/>
                </a:solidFill>
              </a:rPr>
              <a:t>Reyane</a:t>
            </a: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Change management 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Training :</a:t>
            </a:r>
          </a:p>
          <a:p>
            <a:pPr marL="742950" lvl="1"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</a:rPr>
              <a:t>Help employee feel comfortable with the changes taking place</a:t>
            </a:r>
          </a:p>
          <a:p>
            <a:pPr marL="742950" lvl="1"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</a:rPr>
              <a:t>Have all the necessary knowledge to participate in innovation </a:t>
            </a:r>
          </a:p>
        </p:txBody>
      </p:sp>
      <p:pic>
        <p:nvPicPr>
          <p:cNvPr id="2056" name="Picture 8" descr="What I've Learned About Effective Management Training – TLNT">
            <a:extLst>
              <a:ext uri="{FF2B5EF4-FFF2-40B4-BE49-F238E27FC236}">
                <a16:creationId xmlns:a16="http://schemas.microsoft.com/office/drawing/2014/main" id="{AEC127B2-DF22-1F4C-8CEA-3A3BD75E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r="31718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 err="1">
                <a:solidFill>
                  <a:srgbClr val="FFFFFF"/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5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/>
            </a:br>
            <a:r>
              <a:rPr lang="en-US">
                <a:solidFill>
                  <a:srgbClr val="FFFFFF"/>
                </a:solidFill>
              </a:rPr>
              <a:t>Plan everything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Training plan and communication plan : 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</a:rPr>
              <a:t>Plan in advance as much communication and training element as possible, to leave time for the unexpected. 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</a:rPr>
              <a:t>Use these plans as a guideline, to stay the course.</a:t>
            </a:r>
          </a:p>
          <a:p>
            <a:pPr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CDCDD8-C849-8848-A1A0-EBF451B33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64" b="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 err="1">
                <a:solidFill>
                  <a:srgbClr val="FFFFFF"/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1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4119B4-2ECD-4D08-9C3E-DF023AB1099D}"/>
              </a:ext>
            </a:extLst>
          </p:cNvPr>
          <p:cNvSpPr txBox="1"/>
          <p:nvPr/>
        </p:nvSpPr>
        <p:spPr>
          <a:xfrm>
            <a:off x="1221982" y="2773856"/>
            <a:ext cx="9748036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8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Phase 3</a:t>
            </a:r>
          </a:p>
          <a:p>
            <a:pPr algn="ctr">
              <a:defRPr/>
            </a:pPr>
            <a:r>
              <a:rPr lang="en-US" sz="44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Get Feedback and Action plan</a:t>
            </a:r>
            <a:endParaRPr lang="en-US" sz="4400">
              <a:solidFill>
                <a:srgbClr val="FFFFFF"/>
              </a:solidFill>
              <a:latin typeface="Broken Detroit" pitchFamily="2" charset="77"/>
              <a:cs typeface="Calibri"/>
            </a:endParaRPr>
          </a:p>
          <a:p>
            <a:pPr algn="ctr">
              <a:defRPr/>
            </a:pPr>
            <a:endParaRPr lang="en-US" sz="8000">
              <a:solidFill>
                <a:srgbClr val="FFFFFF"/>
              </a:solidFill>
              <a:latin typeface="Broken Detroit" pitchFamily="2" charset="77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9FFA2-D2AE-419D-B91B-D8835A4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16</a:t>
            </a:fld>
            <a:endParaRPr lang="en-US"/>
          </a:p>
        </p:txBody>
      </p:sp>
      <p:sp>
        <p:nvSpPr>
          <p:cNvPr id="6" name="Octogone 5">
            <a:extLst>
              <a:ext uri="{FF2B5EF4-FFF2-40B4-BE49-F238E27FC236}">
                <a16:creationId xmlns:a16="http://schemas.microsoft.com/office/drawing/2014/main" id="{A45C188D-D43D-4953-BBA5-29909D7CDF35}"/>
              </a:ext>
            </a:extLst>
          </p:cNvPr>
          <p:cNvSpPr/>
          <p:nvPr/>
        </p:nvSpPr>
        <p:spPr>
          <a:xfrm>
            <a:off x="11920868" y="6604590"/>
            <a:ext cx="159487" cy="150627"/>
          </a:xfrm>
          <a:prstGeom prst="oc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28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2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C127B2-DF22-1F4C-8CEA-3A3BD75E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r="18013"/>
          <a:stretch/>
        </p:blipFill>
        <p:spPr bwMode="auto">
          <a:xfrm>
            <a:off x="5546558" y="2391337"/>
            <a:ext cx="6645441" cy="44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8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Get feedback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727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  <a:ea typeface="+mn-lt"/>
                <a:cs typeface="+mn-lt"/>
              </a:rPr>
              <a:t>Understand the current situation.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2000">
                <a:solidFill>
                  <a:schemeClr val="bg1"/>
                </a:solidFill>
                <a:ea typeface="+mn-lt"/>
                <a:cs typeface="+mn-lt"/>
              </a:rPr>
              <a:t>Get</a:t>
            </a:r>
            <a:r>
              <a:rPr lang="en" sz="2000">
                <a:solidFill>
                  <a:schemeClr val="bg1"/>
                </a:solidFill>
              </a:rPr>
              <a:t> </a:t>
            </a:r>
            <a:r>
              <a:rPr lang="en-US" sz="2000">
                <a:solidFill>
                  <a:schemeClr val="bg1"/>
                </a:solidFill>
              </a:rPr>
              <a:t>the feeling of the people affected by change in order to develop corrective action plans.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Implement actions that strengthen the adoption the </a:t>
            </a:r>
            <a:r>
              <a:rPr lang="en" sz="2000">
                <a:solidFill>
                  <a:schemeClr val="bg1"/>
                </a:solidFill>
                <a:ea typeface="+mn-lt"/>
                <a:cs typeface="+mn-lt"/>
              </a:rPr>
              <a:t>situation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We use the ADKAR form template to collect individual feedback, it covers all areas affected by a change 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Pierre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Soubieille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– Reyane Reyane Remache – Vincent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Baudelet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DCDCDD8-C849-8848-A1A0-EBF451B33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r="12804" b="-1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Action plan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>
                <a:solidFill>
                  <a:schemeClr val="bg1"/>
                </a:solidFill>
              </a:rPr>
              <a:t>After analyzing the metrics and feedbacks, we must set up action plans to : 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Reinforcing the change adoption 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Correct the course if the objectives are not reached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379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Celebrate success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To encourage teams and congratulate them, we must celebrate success, it allows to :</a:t>
            </a:r>
          </a:p>
          <a:p>
            <a:r>
              <a:rPr lang="en" sz="2000">
                <a:solidFill>
                  <a:schemeClr val="bg1"/>
                </a:solidFill>
                <a:cs typeface="Calibri"/>
              </a:rPr>
              <a:t>Strengthen support for change</a:t>
            </a:r>
          </a:p>
          <a:p>
            <a:r>
              <a:rPr lang="fr-FR" sz="2000">
                <a:solidFill>
                  <a:schemeClr val="bg1"/>
                </a:solidFill>
                <a:cs typeface="Calibri"/>
              </a:rPr>
              <a:t>B</a:t>
            </a:r>
            <a:r>
              <a:rPr lang="en" sz="2000">
                <a:solidFill>
                  <a:schemeClr val="bg1"/>
                </a:solidFill>
                <a:cs typeface="Calibri"/>
              </a:rPr>
              <a:t>oost team moral after a difficult period of change</a:t>
            </a:r>
          </a:p>
          <a:p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Pierre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Soubieille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– Reyane Remache – Vincent </a:t>
            </a:r>
            <a:r>
              <a:rPr lang="en-US" sz="9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Baudelet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Summary</a:t>
            </a:r>
            <a:br>
              <a:rPr lang="en-US" sz="4800">
                <a:cs typeface="Calibri Light"/>
              </a:rPr>
            </a:br>
            <a:r>
              <a:rPr lang="en-US" sz="1400">
                <a:cs typeface="Calibri Light"/>
              </a:rPr>
              <a:t>1. Introduction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2. Global Changes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3. Phase 1 : Inventory of changes</a:t>
            </a:r>
            <a:br>
              <a:rPr lang="en-US"/>
            </a:br>
            <a:r>
              <a:rPr lang="en-US" sz="1400">
                <a:cs typeface="Calibri Light"/>
              </a:rPr>
              <a:t>4. Phase 2 : Communication and training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5. Phase 3 : Get feedback and action plan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6. Financial Plan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7. Conclusion </a:t>
            </a:r>
            <a:endParaRPr lang="en-US" sz="480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</a:t>
            </a:r>
            <a:r>
              <a:rPr lang="en-US" sz="900">
                <a:solidFill>
                  <a:schemeClr val="tx1"/>
                </a:solidFill>
                <a:latin typeface="Calibri" panose="020F0502020204030204"/>
              </a:rPr>
              <a:t>Reyane </a:t>
            </a: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4119B4-2ECD-4D08-9C3E-DF023AB1099D}"/>
              </a:ext>
            </a:extLst>
          </p:cNvPr>
          <p:cNvSpPr txBox="1"/>
          <p:nvPr/>
        </p:nvSpPr>
        <p:spPr>
          <a:xfrm>
            <a:off x="1221982" y="2773856"/>
            <a:ext cx="974803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8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Financial Plan</a:t>
            </a:r>
            <a:endParaRPr lang="en-US" sz="8000">
              <a:solidFill>
                <a:srgbClr val="FFFFFF"/>
              </a:solidFill>
              <a:latin typeface="Broken Detroit" pitchFamily="2" charset="77"/>
              <a:cs typeface="Calibri"/>
            </a:endParaRPr>
          </a:p>
          <a:p>
            <a:pPr algn="ctr">
              <a:defRPr/>
            </a:pPr>
            <a:endParaRPr lang="en-US" sz="8000">
              <a:solidFill>
                <a:srgbClr val="FFFFFF"/>
              </a:solidFill>
              <a:latin typeface="Broken Detroit" pitchFamily="2" charset="77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9FFA2-D2AE-419D-B91B-D8835A4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20</a:t>
            </a:fld>
            <a:endParaRPr lang="en-US"/>
          </a:p>
        </p:txBody>
      </p:sp>
      <p:sp>
        <p:nvSpPr>
          <p:cNvPr id="6" name="Octogone 5">
            <a:extLst>
              <a:ext uri="{FF2B5EF4-FFF2-40B4-BE49-F238E27FC236}">
                <a16:creationId xmlns:a16="http://schemas.microsoft.com/office/drawing/2014/main" id="{A45C188D-D43D-4953-BBA5-29909D7CDF35}"/>
              </a:ext>
            </a:extLst>
          </p:cNvPr>
          <p:cNvSpPr/>
          <p:nvPr/>
        </p:nvSpPr>
        <p:spPr>
          <a:xfrm>
            <a:off x="11920868" y="6604590"/>
            <a:ext cx="159487" cy="150627"/>
          </a:xfrm>
          <a:prstGeom prst="oc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57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Financial plan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" sz="1800">
                <a:solidFill>
                  <a:srgbClr val="FFFFFF"/>
                </a:solidFill>
                <a:cs typeface="Calibri"/>
              </a:rPr>
              <a:t>Backed by Wayne Company funds, all costs are covered. </a:t>
            </a:r>
          </a:p>
          <a:p>
            <a:pPr marL="0" indent="0">
              <a:buNone/>
            </a:pPr>
            <a:r>
              <a:rPr lang="en" sz="1800">
                <a:solidFill>
                  <a:srgbClr val="FFFFFF"/>
                </a:solidFill>
                <a:cs typeface="Calibri"/>
              </a:rPr>
              <a:t>We also have a supplement to deal with unforeseen events </a:t>
            </a: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8425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1000" err="1">
                <a:solidFill>
                  <a:srgbClr val="FFFFFF"/>
                </a:solidFill>
                <a:latin typeface="Calibri" panose="020F0502020204030204"/>
              </a:rPr>
              <a:t>Reyane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2" b="1173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2" descr="LuthorCorp | Wayne enterprises, Batman wallpaper, Wayne">
            <a:extLst>
              <a:ext uri="{FF2B5EF4-FFF2-40B4-BE49-F238E27FC236}">
                <a16:creationId xmlns:a16="http://schemas.microsoft.com/office/drawing/2014/main" id="{9F5BEA67-6585-7444-8FCC-A25332F3C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 r="6" b="17386"/>
          <a:stretch/>
        </p:blipFill>
        <p:spPr bwMode="auto">
          <a:xfrm>
            <a:off x="5543743" y="3912856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0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4" r="2" b="18665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Conclusion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85769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During this project we saw all the necessary steps for the success of a large-scale project and the importance of change management. </a:t>
            </a:r>
          </a:p>
          <a:p>
            <a:pPr marL="0" indent="0">
              <a:buNone/>
            </a:pPr>
            <a:endParaRPr lang="en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" sz="2000">
                <a:solidFill>
                  <a:schemeClr val="bg1"/>
                </a:solidFill>
                <a:cs typeface="Calibri"/>
              </a:rPr>
              <a:t>We used discord, </a:t>
            </a:r>
            <a:r>
              <a:rPr lang="fr-FR" sz="2000">
                <a:solidFill>
                  <a:schemeClr val="bg1"/>
                </a:solidFill>
                <a:cs typeface="Calibri"/>
              </a:rPr>
              <a:t>M</a:t>
            </a:r>
            <a:r>
              <a:rPr lang="en" sz="2000">
                <a:solidFill>
                  <a:schemeClr val="bg1"/>
                </a:solidFill>
                <a:cs typeface="Calibri"/>
              </a:rPr>
              <a:t>icrosoft teams and shared documents to facilitate exchanges within the team 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</a:t>
            </a:r>
            <a:r>
              <a:rPr lang="en-US" sz="90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Reyane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Remache – Vincent </a:t>
            </a:r>
            <a:r>
              <a:rPr lang="en-US" sz="900" kern="1200" err="1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900" kern="12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</a:t>
            </a:r>
            <a:r>
              <a:rPr lang="de-DE" sz="1000" err="1">
                <a:solidFill>
                  <a:srgbClr val="FFFFFF"/>
                </a:solidFill>
              </a:rPr>
              <a:t>Soubieille</a:t>
            </a:r>
            <a:r>
              <a:rPr lang="de-DE" sz="1000">
                <a:solidFill>
                  <a:srgbClr val="FFFFFF"/>
                </a:solidFill>
              </a:rPr>
              <a:t> – </a:t>
            </a:r>
            <a:r>
              <a:rPr lang="de-DE" sz="1000" err="1">
                <a:solidFill>
                  <a:srgbClr val="FFFFFF"/>
                </a:solidFill>
              </a:rPr>
              <a:t>Reyane</a:t>
            </a:r>
            <a:r>
              <a:rPr lang="de-DE" sz="1000">
                <a:solidFill>
                  <a:srgbClr val="FFFFFF"/>
                </a:solidFill>
              </a:rPr>
              <a:t> </a:t>
            </a:r>
            <a:r>
              <a:rPr lang="de-DE" sz="1000" err="1">
                <a:solidFill>
                  <a:srgbClr val="FFFFFF"/>
                </a:solidFill>
              </a:rPr>
              <a:t>Remache</a:t>
            </a:r>
            <a:r>
              <a:rPr lang="de-DE" sz="1000">
                <a:solidFill>
                  <a:srgbClr val="FFFFFF"/>
                </a:solidFill>
              </a:rPr>
              <a:t> – Vincent </a:t>
            </a:r>
            <a:r>
              <a:rPr lang="de-DE" sz="1000" err="1">
                <a:solidFill>
                  <a:srgbClr val="FFFFFF"/>
                </a:solidFill>
              </a:rPr>
              <a:t>Baudelet</a:t>
            </a:r>
            <a:r>
              <a:rPr lang="de-DE" sz="1000">
                <a:solidFill>
                  <a:srgbClr val="FFFFFF"/>
                </a:solidFill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ea typeface="+mn-lt"/>
                <a:cs typeface="+mn-lt"/>
              </a:rPr>
              <a:t>Overview</a:t>
            </a:r>
            <a:r>
              <a:rPr lang="fr-FR">
                <a:ea typeface="+mn-lt"/>
                <a:cs typeface="+mn-lt"/>
              </a:rPr>
              <a:t> of all the changes </a:t>
            </a:r>
            <a:r>
              <a:rPr lang="fr-FR" err="1">
                <a:ea typeface="+mn-lt"/>
                <a:cs typeface="+mn-lt"/>
              </a:rPr>
              <a:t>implemented</a:t>
            </a:r>
            <a:r>
              <a:rPr lang="fr-FR">
                <a:ea typeface="+mn-lt"/>
                <a:cs typeface="+mn-lt"/>
              </a:rPr>
              <a:t> by the </a:t>
            </a:r>
            <a:r>
              <a:rPr lang="fr-FR" err="1">
                <a:ea typeface="+mn-lt"/>
                <a:cs typeface="+mn-lt"/>
              </a:rPr>
              <a:t>townhall</a:t>
            </a:r>
            <a:r>
              <a:rPr lang="fr-FR">
                <a:ea typeface="+mn-lt"/>
                <a:cs typeface="+mn-lt"/>
              </a:rPr>
              <a:t> 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Reyane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69" y="-127768"/>
            <a:ext cx="9977886" cy="170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/>
            </a:br>
            <a:r>
              <a:rPr lang="en-US" sz="5300">
                <a:ea typeface="+mj-lt"/>
                <a:cs typeface="+mj-lt"/>
              </a:rPr>
              <a:t>Global Changes</a:t>
            </a:r>
            <a:endParaRPr lang="fr-FR" sz="530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</a:t>
            </a:r>
            <a:r>
              <a:rPr lang="en-US" sz="1000">
                <a:solidFill>
                  <a:srgbClr val="FFFFFF"/>
                </a:solidFill>
                <a:latin typeface="Calibri" panose="020F0502020204030204"/>
              </a:rPr>
              <a:t>Reyane 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 management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>
                <a:solidFill>
                  <a:srgbClr val="FFFFFF"/>
                </a:solidFill>
                <a:latin typeface="Calibri" panose="020F0502020204030204"/>
              </a:rPr>
              <a:t>Pierre </a:t>
            </a:r>
            <a:r>
              <a:rPr lang="en-US" sz="1000" err="1">
                <a:solidFill>
                  <a:srgbClr val="FFFFFF"/>
                </a:solidFill>
                <a:latin typeface="Calibri" panose="020F0502020204030204"/>
              </a:rPr>
              <a:t>Soubieille</a:t>
            </a:r>
            <a:r>
              <a:rPr lang="en-US" sz="1000">
                <a:solidFill>
                  <a:srgbClr val="FFFFFF"/>
                </a:solidFill>
                <a:latin typeface="Calibri" panose="020F0502020204030204"/>
              </a:rPr>
              <a:t> – Rayane Remache – Vincent </a:t>
            </a:r>
            <a:r>
              <a:rPr lang="en-US" sz="1000" err="1">
                <a:solidFill>
                  <a:srgbClr val="FFFFFF"/>
                </a:solidFill>
                <a:latin typeface="Calibri" panose="020F0502020204030204"/>
              </a:rPr>
              <a:t>Baudelet</a:t>
            </a:r>
            <a:r>
              <a:rPr lang="en-US" sz="1000">
                <a:solidFill>
                  <a:srgbClr val="FFFFFF"/>
                </a:solidFill>
                <a:latin typeface="Calibri" panose="020F0502020204030204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583721" y="1805796"/>
            <a:ext cx="11038934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  <a:p>
            <a:r>
              <a:rPr lang="en" sz="2400">
                <a:ea typeface="+mn-lt"/>
                <a:cs typeface="+mn-lt"/>
              </a:rPr>
              <a:t>The benefits :</a:t>
            </a:r>
            <a:endParaRPr lang="fr-FR" sz="24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Assess and understand the need and the impact of change.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Align resources within the business to support the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Reduce the time needed to implement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Support staff and help them understand the change process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Plan and execute an effective communication strategy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resistance to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Reduce stress and anxiety associated with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the possibility of change failure</a:t>
            </a:r>
            <a:endParaRPr lang="fr-FR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...</a:t>
            </a:r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4119B4-2ECD-4D08-9C3E-DF023AB1099D}"/>
              </a:ext>
            </a:extLst>
          </p:cNvPr>
          <p:cNvSpPr txBox="1"/>
          <p:nvPr/>
        </p:nvSpPr>
        <p:spPr>
          <a:xfrm>
            <a:off x="2183148" y="2773856"/>
            <a:ext cx="7835848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8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Phase 1</a:t>
            </a:r>
          </a:p>
          <a:p>
            <a:pPr algn="ctr">
              <a:defRPr/>
            </a:pPr>
            <a:r>
              <a:rPr lang="en-US" sz="4000">
                <a:solidFill>
                  <a:srgbClr val="FFFFFF"/>
                </a:solidFill>
                <a:latin typeface="Broken Detroit"/>
                <a:ea typeface="+mn-lt"/>
                <a:cs typeface="+mn-lt"/>
              </a:rPr>
              <a:t>Inventory of changes</a:t>
            </a:r>
          </a:p>
          <a:p>
            <a:pPr algn="ctr">
              <a:defRPr/>
            </a:pPr>
            <a:br>
              <a:rPr lang="en-US"/>
            </a:br>
            <a:r>
              <a:rPr lang="en-US" sz="8000">
                <a:ea typeface="+mn-lt"/>
                <a:cs typeface="+mn-lt"/>
              </a:rPr>
              <a:t>initial diagnosis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A9FFA2-D2AE-419D-B91B-D8835A4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6</a:t>
            </a:fld>
            <a:endParaRPr lang="en-US"/>
          </a:p>
        </p:txBody>
      </p:sp>
      <p:sp>
        <p:nvSpPr>
          <p:cNvPr id="6" name="Octogone 5">
            <a:extLst>
              <a:ext uri="{FF2B5EF4-FFF2-40B4-BE49-F238E27FC236}">
                <a16:creationId xmlns:a16="http://schemas.microsoft.com/office/drawing/2014/main" id="{A45C188D-D43D-4953-BBA5-29909D7CDF35}"/>
              </a:ext>
            </a:extLst>
          </p:cNvPr>
          <p:cNvSpPr/>
          <p:nvPr/>
        </p:nvSpPr>
        <p:spPr>
          <a:xfrm>
            <a:off x="11920868" y="6604590"/>
            <a:ext cx="159487" cy="150627"/>
          </a:xfrm>
          <a:prstGeom prst="oc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24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Stakeholder 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Identify all the stakeholders in the project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 descr="Une image contenant stéréo&#10;&#10;Description générée automatiquement">
            <a:extLst>
              <a:ext uri="{FF2B5EF4-FFF2-40B4-BE49-F238E27FC236}">
                <a16:creationId xmlns:a16="http://schemas.microsoft.com/office/drawing/2014/main" id="{EC5206C4-67C7-4F24-BC14-B3B47DAA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73" y="1369443"/>
            <a:ext cx="5112769" cy="4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0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225116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SWOTT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is a source of information for strategic planning.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Builds organization’s strengths.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Reverse its weaknesses.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Maximize its response to opportunities.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identifying core competencies of the firm.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setting of objectives for strategic planning.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knowing past, present and future so that by using past and current data, future plans can be chalked out.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3C6C1D3-641A-4B18-81C9-52BC7E52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2" y="2011931"/>
            <a:ext cx="4773284" cy="41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Mc Kinsey Model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5 steps : 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Understand the current situation.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the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your action plan to reach the desired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Execute the action plan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Perform a periodic review of the situation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8FD42E16-80D1-4498-8D11-A2E07E3F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32" y="2343906"/>
            <a:ext cx="4899804" cy="38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837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Personnalisé 1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AE2A25A98F224086717A8893AA36E3" ma:contentTypeVersion="12" ma:contentTypeDescription="Crée un document." ma:contentTypeScope="" ma:versionID="dc6d8d8ef3cc00001df36b88c8452672">
  <xsd:schema xmlns:xsd="http://www.w3.org/2001/XMLSchema" xmlns:xs="http://www.w3.org/2001/XMLSchema" xmlns:p="http://schemas.microsoft.com/office/2006/metadata/properties" xmlns:ns3="f350b5ed-e6a1-4ff1-b94e-5b9d54a816bb" xmlns:ns4="0c195d6b-556d-4dbb-87c3-03c294def78b" targetNamespace="http://schemas.microsoft.com/office/2006/metadata/properties" ma:root="true" ma:fieldsID="04e8a305478d6f133947ed0ae2a5cfaf" ns3:_="" ns4:_="">
    <xsd:import namespace="f350b5ed-e6a1-4ff1-b94e-5b9d54a816bb"/>
    <xsd:import namespace="0c195d6b-556d-4dbb-87c3-03c294def7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0b5ed-e6a1-4ff1-b94e-5b9d54a81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95d6b-556d-4dbb-87c3-03c294def78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F4A717-7240-4B9B-AE92-E618AC4025E6}">
  <ds:schemaRefs>
    <ds:schemaRef ds:uri="0c195d6b-556d-4dbb-87c3-03c294def78b"/>
    <ds:schemaRef ds:uri="f350b5ed-e6a1-4ff1-b94e-5b9d54a8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AF7306-6D53-46F8-B856-BA7F0980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E2FA58-3FB8-45E0-8D5A-6ADFACC4F5EC}">
  <ds:schemaRefs>
    <ds:schemaRef ds:uri="0c195d6b-556d-4dbb-87c3-03c294def78b"/>
    <ds:schemaRef ds:uri="f350b5ed-e6a1-4ff1-b94e-5b9d54a816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23</Slides>
  <Notes>4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25" baseType="lpstr">
      <vt:lpstr>1_Thème Office</vt:lpstr>
      <vt:lpstr>Office Theme</vt:lpstr>
      <vt:lpstr>Gotham</vt:lpstr>
      <vt:lpstr>Summary 1. Introduction 2. Global Changes 3. Phase 1 : Inventory of changes 4. Phase 2 : Communication and training 5. Phase 3 : Get feedback and action plan 6. Financial Plan 7. Conclusion </vt:lpstr>
      <vt:lpstr>Introduction</vt:lpstr>
      <vt:lpstr> Global Changes</vt:lpstr>
      <vt:lpstr> Change management</vt:lpstr>
      <vt:lpstr>Présentation PowerPoint</vt:lpstr>
      <vt:lpstr>Stakeholder </vt:lpstr>
      <vt:lpstr>SWOTT</vt:lpstr>
      <vt:lpstr> Mc Kinsey Model</vt:lpstr>
      <vt:lpstr>Leavitt diamond</vt:lpstr>
      <vt:lpstr>Gantt</vt:lpstr>
      <vt:lpstr>Présentation PowerPoint</vt:lpstr>
      <vt:lpstr> Change management</vt:lpstr>
      <vt:lpstr> Change management </vt:lpstr>
      <vt:lpstr> Plan everything</vt:lpstr>
      <vt:lpstr>Présentation PowerPoint</vt:lpstr>
      <vt:lpstr> Get feedback</vt:lpstr>
      <vt:lpstr> Action plan</vt:lpstr>
      <vt:lpstr>Celebrate success</vt:lpstr>
      <vt:lpstr>Présentation PowerPoint</vt:lpstr>
      <vt:lpstr>Financial plan</vt:lpstr>
      <vt:lpstr>Conclusion</vt:lpstr>
      <vt:lpstr>Thank you for 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Gotham</dc:title>
  <dc:creator>Reyane Remache</dc:creator>
  <cp:revision>4</cp:revision>
  <dcterms:created xsi:type="dcterms:W3CDTF">2021-02-19T09:51:03Z</dcterms:created>
  <dcterms:modified xsi:type="dcterms:W3CDTF">2021-02-19T12:13:40Z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0x010100DFAE2A25A98F224086717A8893AA36E3</vt:lpwstr>
  </property>
</Properties>
</file>